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20B0604020202020204" charset="0"/>
      <p:regular r:id="rId26"/>
      <p:bold r:id="rId27"/>
      <p:italic r:id="rId28"/>
      <p:boldItalic r:id="rId29"/>
    </p:embeddedFont>
    <p:embeddedFont>
      <p:font typeface="Montserrat ExtraBold" panose="020B0604020202020204" charset="0"/>
      <p:bold r:id="rId30"/>
      <p:boldItalic r:id="rId31"/>
    </p:embeddedFont>
    <p:embeddedFont>
      <p:font typeface="Montserrat Light" panose="020B0604020202020204" charset="0"/>
      <p:regular r:id="rId32"/>
      <p:bold r:id="rId33"/>
      <p:italic r:id="rId34"/>
      <p:boldItalic r:id="rId35"/>
    </p:embeddedFont>
    <p:embeddedFont>
      <p:font typeface="Montserrat Medium" panose="020B0604020202020204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Open Sans ExtraBold" panose="020B0604020202020204" charset="0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F0CB79-E2A7-4F08-AC99-589251E78E8F}">
  <a:tblStyle styleId="{ACF0CB79-E2A7-4F08-AC99-589251E78E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4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cfbe3411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4cfbe341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cfbe34118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4cfbe34118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cfbe3411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4cfbe3411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cfbe34118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4cfbe34118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cfbe3411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cfbe34118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fbe34118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4cfbe34118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cfbe34118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4cfbe3411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fbe34118_1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4cfbe34118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cfbe34118_1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4cfbe34118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 descr="Imágenes integradas 1"/>
          <p:cNvSpPr txBox="1"/>
          <p:nvPr/>
        </p:nvSpPr>
        <p:spPr>
          <a:xfrm>
            <a:off x="133333" y="-76173"/>
            <a:ext cx="281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l="8634" b="25261"/>
          <a:stretch/>
        </p:blipFill>
        <p:spPr>
          <a:xfrm>
            <a:off x="0" y="0"/>
            <a:ext cx="12192000" cy="520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25" y="5435625"/>
            <a:ext cx="4402300" cy="110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>
            <a:off x="8131300" y="0"/>
            <a:ext cx="40568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4064167" y="-13933"/>
            <a:ext cx="4056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718367" y="1990233"/>
            <a:ext cx="28768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¿Cuándo y dónde se puede certificar?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8346333" y="1452400"/>
            <a:ext cx="3623600" cy="1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examen tiene modalidad presencial</a:t>
            </a:r>
            <a:r>
              <a:rPr lang="es-AR" sz="21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se informa 30 días antes de la fecha cuáles serán los centros de evaluación.</a:t>
            </a:r>
            <a:endParaRPr sz="213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6" name="Google Shape;206;p24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4"/>
          <p:cNvSpPr txBox="1"/>
          <p:nvPr/>
        </p:nvSpPr>
        <p:spPr>
          <a:xfrm>
            <a:off x="4396200" y="1452400"/>
            <a:ext cx="3399600" cy="39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Los egresados de la capacitación o quienes deseen acreditar sus conocimientos de programación </a:t>
            </a: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pueden inscribirse para rendir el examen de certificación de competencias.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>
            <a:off x="4064167" y="-13933"/>
            <a:ext cx="4056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718367" y="1990233"/>
            <a:ext cx="28768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Requisitos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214" name="Google Shape;214;p25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25"/>
          <p:cNvSpPr/>
          <p:nvPr/>
        </p:nvSpPr>
        <p:spPr>
          <a:xfrm>
            <a:off x="3992161" y="3337652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3992161" y="4989119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4396200" y="1295400"/>
            <a:ext cx="3399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Cualquier persona que tenga el secundario completo o que esté cursando el último año de ese nivel educativo</a:t>
            </a:r>
            <a:endParaRPr sz="2133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s-AR" sz="2133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No hay límite de edad para participar</a:t>
            </a:r>
            <a:endParaRPr sz="2133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s-AR" sz="2133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No se necesitan conocimientos previos</a:t>
            </a:r>
            <a:endParaRPr sz="2133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1333"/>
              </a:spcBef>
              <a:spcAft>
                <a:spcPts val="1333"/>
              </a:spcAft>
              <a:buNone/>
            </a:pPr>
            <a:r>
              <a:rPr lang="es-AR" sz="2133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No es necesario estar desempleado para aplicar</a:t>
            </a:r>
            <a:endParaRPr sz="2133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3992161" y="1479885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3992161" y="4163385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l="8694" t="8691" r="17996" b="8690"/>
          <a:stretch/>
        </p:blipFill>
        <p:spPr>
          <a:xfrm>
            <a:off x="8131301" y="0"/>
            <a:ext cx="4056801" cy="685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/>
          <p:nvPr/>
        </p:nvSpPr>
        <p:spPr>
          <a:xfrm>
            <a:off x="705633" y="1223084"/>
            <a:ext cx="4282400" cy="4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¿Cuál es la carga horaria?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33">
              <a:solidFill>
                <a:srgbClr val="4454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44546A"/>
                </a:solidFill>
                <a:latin typeface="Open Sans"/>
                <a:ea typeface="Open Sans"/>
                <a:cs typeface="Open Sans"/>
                <a:sym typeface="Open Sans"/>
              </a:rPr>
              <a:t>Depende de cada sede educativa. </a:t>
            </a:r>
            <a:endParaRPr sz="2400">
              <a:solidFill>
                <a:srgbClr val="4454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44546A"/>
                </a:solidFill>
                <a:latin typeface="Open Sans"/>
                <a:ea typeface="Open Sans"/>
                <a:cs typeface="Open Sans"/>
                <a:sym typeface="Open Sans"/>
              </a:rPr>
              <a:t>Puede variar entre dos o tres veces por semana, tres o cuatro horas por día, siempre que cubra las </a:t>
            </a:r>
            <a:r>
              <a:rPr lang="es-AR" sz="2400" b="1">
                <a:solidFill>
                  <a:srgbClr val="44546A"/>
                </a:solidFill>
                <a:latin typeface="Open Sans"/>
                <a:ea typeface="Open Sans"/>
                <a:cs typeface="Open Sans"/>
                <a:sym typeface="Open Sans"/>
              </a:rPr>
              <a:t>364 hs. de cursada.</a:t>
            </a:r>
            <a:endParaRPr sz="2400" b="1">
              <a:solidFill>
                <a:srgbClr val="4454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454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33" b="1">
              <a:solidFill>
                <a:srgbClr val="009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 rotWithShape="1">
          <a:blip r:embed="rId3">
            <a:alphaModFix/>
          </a:blip>
          <a:srcRect l="35109" r="858"/>
          <a:stretch/>
        </p:blipFill>
        <p:spPr>
          <a:xfrm>
            <a:off x="5880301" y="0"/>
            <a:ext cx="6311697" cy="6857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6"/>
          <p:cNvCxnSpPr/>
          <p:nvPr/>
        </p:nvCxnSpPr>
        <p:spPr>
          <a:xfrm rot="10800000">
            <a:off x="873033" y="5631700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7"/>
          <p:cNvCxnSpPr/>
          <p:nvPr/>
        </p:nvCxnSpPr>
        <p:spPr>
          <a:xfrm>
            <a:off x="4654296" y="1981200"/>
            <a:ext cx="0" cy="274320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27"/>
          <p:cNvSpPr txBox="1">
            <a:spLocks noGrp="1"/>
          </p:cNvSpPr>
          <p:nvPr>
            <p:ph type="body" idx="1"/>
          </p:nvPr>
        </p:nvSpPr>
        <p:spPr>
          <a:xfrm>
            <a:off x="4976025" y="1192075"/>
            <a:ext cx="6654300" cy="46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Escribe código de acuerdo a especificaciones.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Interpreta especificaciones para escribir el código, en el contexto del desarrollo de un producto de software.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Dimensiona su trabajo en el contexto del proyecto en el que participa.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Realizar pruebas, verifica el código, analiza errores; utilizando métodos y técnicas.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Utiliza estructuras de datos para almacenar y recuperar información.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Documenta sus decisiones de acuerdo con los requerimientos recibidos.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AR" sz="1850">
                <a:latin typeface="Montserrat"/>
                <a:ea typeface="Montserrat"/>
                <a:cs typeface="Montserrat"/>
                <a:sym typeface="Montserrat"/>
              </a:rPr>
              <a:t>Integra e interactúa en el marco de un equipo de trabajo.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endParaRPr sz="18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286475" y="734550"/>
            <a:ext cx="4046100" cy="3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dirty="0">
                <a:solidFill>
                  <a:srgbClr val="5B3A93"/>
                </a:solidFill>
                <a:latin typeface="Montserrat"/>
                <a:ea typeface="Montserrat"/>
                <a:cs typeface="Montserrat"/>
                <a:sym typeface="Montserrat"/>
              </a:rPr>
              <a:t>Perfil y </a:t>
            </a: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dirty="0">
                <a:solidFill>
                  <a:srgbClr val="5B3A93"/>
                </a:solidFill>
                <a:latin typeface="Montserrat"/>
                <a:ea typeface="Montserrat"/>
                <a:cs typeface="Montserrat"/>
                <a:sym typeface="Montserrat"/>
              </a:rPr>
              <a:t>Capacidades del Programador 111 Mil</a:t>
            </a:r>
            <a:endParaRPr sz="3000" dirty="0">
              <a:solidFill>
                <a:srgbClr val="5B3A9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286475" y="3232650"/>
            <a:ext cx="40461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s-AR" sz="1600">
                <a:latin typeface="Montserrat"/>
                <a:ea typeface="Montserrat"/>
                <a:cs typeface="Montserrat"/>
                <a:sym typeface="Montserrat"/>
              </a:rPr>
              <a:t>Un </a:t>
            </a:r>
            <a:r>
              <a:rPr lang="es-AR" sz="1600" i="1">
                <a:latin typeface="Montserrat"/>
                <a:ea typeface="Montserrat"/>
                <a:cs typeface="Montserrat"/>
                <a:sym typeface="Montserrat"/>
              </a:rPr>
              <a:t>programador integra un grupo de trabajo en el cual escribe código, para crear un producto de software en el contexto de un proyecto</a:t>
            </a:r>
            <a:r>
              <a:rPr lang="es-AR" sz="1600">
                <a:latin typeface="Montserrat"/>
                <a:ea typeface="Montserrat"/>
                <a:cs typeface="Montserrat"/>
                <a:sym typeface="Montserrat"/>
              </a:rPr>
              <a:t>, lo prueba y lo despliega.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" name="Google Shape;247;p29"/>
          <p:cNvGraphicFramePr/>
          <p:nvPr>
            <p:extLst>
              <p:ext uri="{D42A27DB-BD31-4B8C-83A1-F6EECF244321}">
                <p14:modId xmlns:p14="http://schemas.microsoft.com/office/powerpoint/2010/main" val="3157120371"/>
              </p:ext>
            </p:extLst>
          </p:nvPr>
        </p:nvGraphicFramePr>
        <p:xfrm>
          <a:off x="4754523" y="1169610"/>
          <a:ext cx="6420455" cy="4831145"/>
        </p:xfrm>
        <a:graphic>
          <a:graphicData uri="http://schemas.openxmlformats.org/drawingml/2006/table">
            <a:tbl>
              <a:tblPr firstRow="1" firstCol="1" bandRow="1">
                <a:noFill/>
                <a:tableStyleId>{ACF0CB79-E2A7-4F08-AC99-589251E78E8F}</a:tableStyleId>
              </a:tblPr>
              <a:tblGrid>
                <a:gridCol w="4955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8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Módulo</a:t>
                      </a:r>
                      <a:endParaRPr sz="18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Horas sobre 364 horas totales</a:t>
                      </a:r>
                      <a:endParaRPr sz="18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1:</a:t>
                      </a:r>
                      <a:br>
                        <a:rPr lang="es-AR" sz="1800" b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es-AR" sz="1800" b="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Desarrollo de Software</a:t>
                      </a:r>
                      <a:endParaRPr sz="1800" b="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30 horas</a:t>
                      </a:r>
                      <a:endParaRPr sz="180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2:</a:t>
                      </a:r>
                      <a:br>
                        <a:rPr lang="es-AR" sz="1800" b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es-AR" sz="1800" b="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Pensamiento Lógico</a:t>
                      </a:r>
                      <a:endParaRPr sz="1800" b="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70 horas</a:t>
                      </a:r>
                      <a:endParaRPr sz="180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3:</a:t>
                      </a:r>
                      <a:br>
                        <a:rPr lang="es-AR" sz="1800" b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es-AR" sz="1800" b="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Programación Orientada a Objetos</a:t>
                      </a:r>
                      <a:endParaRPr sz="1800" b="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60 horas</a:t>
                      </a:r>
                      <a:endParaRPr sz="180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4:</a:t>
                      </a:r>
                      <a:br>
                        <a:rPr lang="es-AR" sz="1800" b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es-AR" sz="1800" b="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Desarrollo de Aplicaciones Web con Java</a:t>
                      </a:r>
                      <a:endParaRPr sz="1800" b="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124 horas</a:t>
                      </a:r>
                      <a:endParaRPr sz="180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5:</a:t>
                      </a:r>
                      <a:br>
                        <a:rPr lang="es-AR" sz="1800" b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es-AR" sz="1800" b="0" u="none" strike="noStrike" cap="non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Base de Datos</a:t>
                      </a:r>
                      <a:endParaRPr sz="1800" b="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u="none" strike="noStrike" cap="none" dirty="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80 horas</a:t>
                      </a:r>
                      <a:endParaRPr sz="1800" u="none" strike="noStrike" cap="none" dirty="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31975" marR="1319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8" name="Google Shape;248;p29"/>
          <p:cNvSpPr txBox="1"/>
          <p:nvPr/>
        </p:nvSpPr>
        <p:spPr>
          <a:xfrm>
            <a:off x="506268" y="1231956"/>
            <a:ext cx="3438000" cy="3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>
                <a:solidFill>
                  <a:srgbClr val="5B3A93"/>
                </a:solidFill>
                <a:latin typeface="Montserrat"/>
                <a:ea typeface="Montserrat"/>
                <a:cs typeface="Montserrat"/>
                <a:sym typeface="Montserrat"/>
              </a:rPr>
              <a:t>Estructura del Plan de Estudio</a:t>
            </a:r>
            <a:endParaRPr sz="3000">
              <a:solidFill>
                <a:srgbClr val="5B3A9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8131300" y="0"/>
            <a:ext cx="40569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4064167" y="-13933"/>
            <a:ext cx="4056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718375" y="2676029"/>
            <a:ext cx="28767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 1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"/>
                <a:ea typeface="Open Sans"/>
                <a:cs typeface="Open Sans"/>
                <a:sym typeface="Open Sans"/>
              </a:rPr>
              <a:t>Desarrollo de Software</a:t>
            </a:r>
            <a:endParaRPr sz="1800">
              <a:solidFill>
                <a:srgbClr val="0094D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8346333" y="157000"/>
            <a:ext cx="3623700" cy="1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Contenidos</a:t>
            </a:r>
            <a:endParaRPr sz="14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Introducción a las disciplinas implicadas en el Desarrollo de Software. 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Metodologías Ágiles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Gestión de Proyectos ágiles con SCRUM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Introducción a los temas, que se constituyen en un aprendizaje transversal que se desarrollará a lo largo de todos los cursos. 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Habilidades Interpersonales: 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lvl="0" indent="-339725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oto Sans Symbols"/>
              <a:buChar char="∙"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Importancia de la comunicación. Representación de situaciones de mala comunicación (actuación)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lvl="0" indent="-339725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oto Sans Symbols"/>
              <a:buChar char="∙"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Habilidades comunicacionales.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lvl="0" indent="-339725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oto Sans Symbols"/>
              <a:buChar char="∙"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Herramientas para mejorar la comunicación personal.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lvl="0" indent="-339725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oto Sans Symbols"/>
              <a:buChar char="∙"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Comunicación grupal. Trabajo en equipo. Dinámica de trabajo en equipo - escucha activa.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 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Introducción a la Gestión de Configuración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Creación de repositorios en GitHub</a:t>
            </a:r>
            <a:endParaRPr sz="14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Operaciones sobre repositorios</a:t>
            </a:r>
            <a:endParaRPr sz="14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0"/>
          <p:cNvCxnSpPr/>
          <p:nvPr/>
        </p:nvCxnSpPr>
        <p:spPr>
          <a:xfrm rot="10800000">
            <a:off x="872933" y="4353584"/>
            <a:ext cx="2529300" cy="33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" name="Google Shape;258;p30"/>
          <p:cNvSpPr txBox="1"/>
          <p:nvPr/>
        </p:nvSpPr>
        <p:spPr>
          <a:xfrm>
            <a:off x="4396200" y="614200"/>
            <a:ext cx="3399600" cy="3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endParaRPr sz="2400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Formación de capacidades como sujetos que integrarán equipos de desarrollo, dado que el desarrollo de software es esencialmente, trabajo en equipo. Se hará hincapié en el desarrollo de habilidades interpersonales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/>
          <p:nvPr/>
        </p:nvSpPr>
        <p:spPr>
          <a:xfrm>
            <a:off x="8131300" y="0"/>
            <a:ext cx="40569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4064167" y="-13933"/>
            <a:ext cx="4056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718367" y="1990233"/>
            <a:ext cx="2876700" cy="20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 2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AR" sz="2933">
                <a:solidFill>
                  <a:srgbClr val="0094D4"/>
                </a:solidFill>
                <a:latin typeface="Open Sans"/>
                <a:ea typeface="Open Sans"/>
                <a:cs typeface="Open Sans"/>
                <a:sym typeface="Open Sans"/>
              </a:rPr>
              <a:t>Pensamiento Lógico</a:t>
            </a:r>
            <a:endParaRPr sz="2933">
              <a:solidFill>
                <a:srgbClr val="009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8346325" y="1520325"/>
            <a:ext cx="3623700" cy="18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la Lógica </a:t>
            </a:r>
            <a:endParaRPr sz="1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AR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Lógica proposicional, Lógica de predicados y operadores lógicos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Premisas lógicas, Tablas de Verdad (and, or, xor, not), silogismos (tipos válidos y falacias).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Elementos informáticos.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Desarrollo de algoritmos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Desarrollo de programas.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Estructuras de Datos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Estructuras de Control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Estructuras de Programación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Algoritmos fundamentales de búsqueda, recorrido y ordenamiento</a:t>
            </a:r>
            <a:br>
              <a:rPr lang="es-AR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31"/>
          <p:cNvCxnSpPr/>
          <p:nvPr/>
        </p:nvCxnSpPr>
        <p:spPr>
          <a:xfrm rot="10800000">
            <a:off x="872933" y="4353584"/>
            <a:ext cx="2529300" cy="33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31"/>
          <p:cNvSpPr txBox="1"/>
          <p:nvPr/>
        </p:nvSpPr>
        <p:spPr>
          <a:xfrm>
            <a:off x="4396200" y="2197875"/>
            <a:ext cx="3399600" cy="3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Formación en la construcción de las capacidades técnicas </a:t>
            </a: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en torno a la lógica de programación.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/>
        </p:nvSpPr>
        <p:spPr>
          <a:xfrm>
            <a:off x="8131300" y="0"/>
            <a:ext cx="40569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4064167" y="-13933"/>
            <a:ext cx="4056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718367" y="1990233"/>
            <a:ext cx="2876700" cy="20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 3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"/>
                <a:ea typeface="Open Sans"/>
                <a:cs typeface="Open Sans"/>
                <a:sym typeface="Open Sans"/>
              </a:rPr>
              <a:t>Programación Orientada a Objetos</a:t>
            </a:r>
            <a:endParaRPr sz="2933">
              <a:solidFill>
                <a:srgbClr val="009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8346325" y="502550"/>
            <a:ext cx="3623700" cy="3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los paradigmas de programación.</a:t>
            </a:r>
            <a:endParaRPr sz="1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Paradigma Orientado a Objetos: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modelo de objetos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Conceptos de: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Clase y objeto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Atributos y métodos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Estado y comportamiento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Mensaje entre objetos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Encapsulamiento de la información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Niveles de acceso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Tiempo de vida de los objetos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Abstracción y modularización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Herencia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Polimorfismo y sobrecarga de operadores Construcción de un diseño modular: Acoplamiento - Cohesión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Realización. Uso de interfaces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Modelado de software con UML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Diagrama de Clases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Diagrama de Secuencia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Diagrama de Máquina de Estados </a:t>
            </a: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s-A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32"/>
          <p:cNvCxnSpPr/>
          <p:nvPr/>
        </p:nvCxnSpPr>
        <p:spPr>
          <a:xfrm rot="10800000">
            <a:off x="872933" y="4353584"/>
            <a:ext cx="2529300" cy="33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32"/>
          <p:cNvSpPr txBox="1"/>
          <p:nvPr/>
        </p:nvSpPr>
        <p:spPr>
          <a:xfrm>
            <a:off x="4396200" y="1909600"/>
            <a:ext cx="3399600" cy="3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Formación en técnicas de programación</a:t>
            </a: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 bajo el paradigma de programación orientada a objetos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/>
          <p:nvPr/>
        </p:nvSpPr>
        <p:spPr>
          <a:xfrm>
            <a:off x="8131300" y="0"/>
            <a:ext cx="40569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4064167" y="-13933"/>
            <a:ext cx="4056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718367" y="1990233"/>
            <a:ext cx="2876700" cy="20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 4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"/>
                <a:ea typeface="Open Sans"/>
                <a:cs typeface="Open Sans"/>
                <a:sym typeface="Open Sans"/>
              </a:rPr>
              <a:t>Desarrollo de Aplicaciones Web con Java</a:t>
            </a:r>
            <a:endParaRPr sz="2933">
              <a:solidFill>
                <a:srgbClr val="009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8346325" y="197750"/>
            <a:ext cx="3623700" cy="3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Lenguaje de Programación Orientada a Objetos</a:t>
            </a:r>
            <a:endParaRPr sz="12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 10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Características del Lenguaje Java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Sintaxis y estructura del lenguaje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Estructura de una clase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Variables de instancia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Métodos de acceso y de modificación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Constructores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Constructores y métodos sobrecargados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Métodos accesorios o auxiliares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Documentación de clases y de métodos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Constantes y variables de clase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Interfaz e implementación de una clase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Librería de clases del lenguaje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Clases de fines específicos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Agrupamiento de objetos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Colecciones de tamaño fijo y de tamaño variable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Manejo de Excepciones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Manejo de fechas con LocalDate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Operaciones matemáticas con BigDecimal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Noción de eventos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TDD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Testing unitario con JUnit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Inspecciones de Software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 WEB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modelo cliente-servidor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Desarrollo de aplicaciones web con Spring Framework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HTML5, CSS3 y JavaScript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Diseño de interacción de usuario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Despliegue de aplicaciones web con Apache Tomcat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7" name="Google Shape;287;p33"/>
          <p:cNvCxnSpPr/>
          <p:nvPr/>
        </p:nvCxnSpPr>
        <p:spPr>
          <a:xfrm rot="10800000">
            <a:off x="872933" y="4353584"/>
            <a:ext cx="2529300" cy="33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33"/>
          <p:cNvSpPr txBox="1"/>
          <p:nvPr/>
        </p:nvSpPr>
        <p:spPr>
          <a:xfrm>
            <a:off x="4396200" y="1909600"/>
            <a:ext cx="3399600" cy="3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Formación en técnicas de programación</a:t>
            </a: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, utilizando un lenguaje de programación orientado a objetos.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>
            <a:off x="8131300" y="0"/>
            <a:ext cx="40569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4064167" y="-13933"/>
            <a:ext cx="4056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718367" y="1990233"/>
            <a:ext cx="2876700" cy="20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 5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"/>
                <a:ea typeface="Open Sans"/>
                <a:cs typeface="Open Sans"/>
                <a:sym typeface="Open Sans"/>
              </a:rPr>
              <a:t>Base de datos</a:t>
            </a:r>
            <a:endParaRPr sz="2933">
              <a:solidFill>
                <a:srgbClr val="009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8346325" y="197750"/>
            <a:ext cx="3623700" cy="3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Organización lógica de los datos. Concepto de datos, procesos, salida.</a:t>
            </a:r>
            <a:endParaRPr sz="12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Noción de registro y Concepto de archivo. Noción de base de datos.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Ventajas de las Bases de Datos.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Concepto de Tabla y de Entidad.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Diagrama Entidad-Relación (DER).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Concepto de normalización y redundancia. Consultas anidadas.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Tablas relacionadas. Índices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Consultas de datos.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Manipulación de Base de datos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Lenguaje de Consulta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Construcción de Base de datos.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Selección ordenada. Selección condicionada.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Operadores de comparación. Operadores lógicos.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Campos calculados.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Funciones agregadas de dominio (mínimo, máximo, suma, promedio).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Selección con agrupamientos (agrupar).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Actualización de un registro. Actualización de registros múltiples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Actualización condicionada. 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Inserción y eliminación de un registro. Eliminación de múltiples registros.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Uso de Transacciones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Esquema de Persistencia ORM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especificación JPA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Hibernate ORM- El archivo de configuración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Mapeo de Entidades con Anotaciones - Mapeo de Relaciones con Anotaciones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Operaciones sobre entidades</a:t>
            </a:r>
            <a:br>
              <a:rPr lang="es-A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7" name="Google Shape;297;p34"/>
          <p:cNvCxnSpPr/>
          <p:nvPr/>
        </p:nvCxnSpPr>
        <p:spPr>
          <a:xfrm rot="10800000">
            <a:off x="872933" y="4353584"/>
            <a:ext cx="2529300" cy="33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34"/>
          <p:cNvSpPr txBox="1"/>
          <p:nvPr/>
        </p:nvSpPr>
        <p:spPr>
          <a:xfrm>
            <a:off x="4396200" y="1147600"/>
            <a:ext cx="3399600" cy="3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Construcción de conceptos y desarrollo de técnicas de manejo y creación de consulta y manipulación de base de datos.</a:t>
            </a: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  Manejo de Persistencia de Objetos con Hibernate.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837775" y="2704800"/>
            <a:ext cx="7166700" cy="12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3600">
                <a:solidFill>
                  <a:srgbClr val="0094D4"/>
                </a:solidFill>
                <a:latin typeface="Montserrat"/>
                <a:ea typeface="Montserrat"/>
                <a:cs typeface="Montserrat"/>
                <a:sym typeface="Montserrat"/>
              </a:rPr>
              <a:t>Inducción para</a:t>
            </a:r>
            <a:endParaRPr sz="3600">
              <a:solidFill>
                <a:srgbClr val="0094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3600" b="1">
                <a:solidFill>
                  <a:srgbClr val="0094D4"/>
                </a:solidFill>
                <a:latin typeface="Montserrat"/>
                <a:ea typeface="Montserrat"/>
                <a:cs typeface="Montserrat"/>
                <a:sym typeface="Montserrat"/>
              </a:rPr>
              <a:t>participantes</a:t>
            </a:r>
            <a:endParaRPr sz="3600" b="1">
              <a:solidFill>
                <a:srgbClr val="0094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609750" y="1538754"/>
            <a:ext cx="5507700" cy="4700400"/>
          </a:xfrm>
          <a:prstGeom prst="triangle">
            <a:avLst>
              <a:gd name="adj" fmla="val 50000"/>
            </a:avLst>
          </a:prstGeom>
          <a:solidFill>
            <a:srgbClr val="EEEEEE"/>
          </a:solidFill>
          <a:ln w="38100" cap="flat" cmpd="sng">
            <a:solidFill>
              <a:srgbClr val="F05A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6676580" y="1522400"/>
            <a:ext cx="4629300" cy="4700400"/>
          </a:xfrm>
          <a:prstGeom prst="rect">
            <a:avLst/>
          </a:prstGeom>
          <a:solidFill>
            <a:srgbClr val="F05A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6970983" y="2042755"/>
            <a:ext cx="39789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2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</a:t>
            </a:r>
            <a: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apacitar y </a:t>
            </a:r>
            <a:r>
              <a:rPr lang="es-AR" sz="2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</a:t>
            </a:r>
            <a: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ertificar a</a:t>
            </a:r>
            <a:b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s-AR" sz="2500" i="0" u="none">
                <a:solidFill>
                  <a:srgbClr val="EEFF4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111.000 personas</a:t>
            </a:r>
            <a: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b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 que tra</a:t>
            </a:r>
            <a:r>
              <a:rPr lang="es-AR" sz="2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bajen</a:t>
            </a:r>
            <a: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en la industria de la Economía del Conocimiento</a:t>
            </a:r>
            <a:br>
              <a:rPr lang="es-AR" sz="2500" i="0" u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>
            <a:off x="6987337" y="1833222"/>
            <a:ext cx="40245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7"/>
          <p:cNvSpPr txBox="1"/>
          <p:nvPr/>
        </p:nvSpPr>
        <p:spPr>
          <a:xfrm>
            <a:off x="2241582" y="2627630"/>
            <a:ext cx="22356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2200" b="1">
                <a:solidFill>
                  <a:srgbClr val="604A7B"/>
                </a:solidFill>
                <a:latin typeface="Montserrat"/>
                <a:ea typeface="Montserrat"/>
                <a:cs typeface="Montserrat"/>
                <a:sym typeface="Montserrat"/>
              </a:rPr>
              <a:t>1.000</a:t>
            </a:r>
            <a:endParaRPr sz="2200" b="1">
              <a:solidFill>
                <a:srgbClr val="604A7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16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emprendedores</a:t>
            </a:r>
            <a:endParaRPr sz="16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2241582" y="3925128"/>
            <a:ext cx="22356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2200" b="1">
                <a:solidFill>
                  <a:srgbClr val="604A7B"/>
                </a:solidFill>
                <a:latin typeface="Montserrat"/>
                <a:ea typeface="Montserrat"/>
                <a:cs typeface="Montserrat"/>
                <a:sym typeface="Montserrat"/>
              </a:rPr>
              <a:t>10.000</a:t>
            </a:r>
            <a:endParaRPr sz="2200" b="1">
              <a:solidFill>
                <a:srgbClr val="604A7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16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profesionales</a:t>
            </a:r>
            <a:endParaRPr sz="16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1414115" y="5114758"/>
            <a:ext cx="38907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2500" b="1">
                <a:solidFill>
                  <a:srgbClr val="604A7B"/>
                </a:solidFill>
                <a:latin typeface="Montserrat"/>
                <a:ea typeface="Montserrat"/>
                <a:cs typeface="Montserrat"/>
                <a:sym typeface="Montserrat"/>
              </a:rPr>
              <a:t>100.000</a:t>
            </a:r>
            <a:endParaRPr sz="2500" b="1">
              <a:solidFill>
                <a:srgbClr val="604A7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AR" sz="16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analistas del conocimiento</a:t>
            </a:r>
            <a:endParaRPr sz="16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795" y="4755381"/>
            <a:ext cx="2235546" cy="1484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7"/>
          <p:cNvCxnSpPr/>
          <p:nvPr/>
        </p:nvCxnSpPr>
        <p:spPr>
          <a:xfrm>
            <a:off x="2163841" y="3583611"/>
            <a:ext cx="2371800" cy="0"/>
          </a:xfrm>
          <a:prstGeom prst="straightConnector1">
            <a:avLst/>
          </a:prstGeom>
          <a:noFill/>
          <a:ln w="19050" cap="flat" cmpd="sng">
            <a:solidFill>
              <a:srgbClr val="F05A2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7"/>
          <p:cNvCxnSpPr/>
          <p:nvPr/>
        </p:nvCxnSpPr>
        <p:spPr>
          <a:xfrm>
            <a:off x="1444068" y="4875961"/>
            <a:ext cx="3844500" cy="0"/>
          </a:xfrm>
          <a:prstGeom prst="straightConnector1">
            <a:avLst/>
          </a:prstGeom>
          <a:noFill/>
          <a:ln w="19050" cap="flat" cmpd="sng">
            <a:solidFill>
              <a:srgbClr val="F05A2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2" name="Google Shape;122;p17"/>
          <p:cNvSpPr txBox="1"/>
          <p:nvPr/>
        </p:nvSpPr>
        <p:spPr>
          <a:xfrm>
            <a:off x="532975" y="342600"/>
            <a:ext cx="2851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3000">
                <a:solidFill>
                  <a:srgbClr val="0094D4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 sz="3000" b="1">
              <a:solidFill>
                <a:srgbClr val="0094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532975" y="342600"/>
            <a:ext cx="86886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3000">
                <a:solidFill>
                  <a:srgbClr val="0094D4"/>
                </a:solidFill>
                <a:latin typeface="Montserrat"/>
                <a:ea typeface="Montserrat"/>
                <a:cs typeface="Montserrat"/>
                <a:sym typeface="Montserrat"/>
              </a:rPr>
              <a:t>GÉNESIS Y DINÁMICA DEL PROGRAMA</a:t>
            </a:r>
            <a:endParaRPr sz="3000" b="1">
              <a:solidFill>
                <a:srgbClr val="0094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8"/>
          <p:cNvSpPr/>
          <p:nvPr/>
        </p:nvSpPr>
        <p:spPr>
          <a:xfrm rot="10800000">
            <a:off x="2999269" y="3515950"/>
            <a:ext cx="4172400" cy="855000"/>
          </a:xfrm>
          <a:prstGeom prst="chevron">
            <a:avLst>
              <a:gd name="adj" fmla="val 50000"/>
            </a:avLst>
          </a:prstGeom>
          <a:solidFill>
            <a:srgbClr val="9C6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3344250" y="3634375"/>
            <a:ext cx="20376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>
                <a:solidFill>
                  <a:srgbClr val="EEFF41"/>
                </a:solidFill>
                <a:latin typeface="Montserrat"/>
                <a:ea typeface="Montserrat"/>
                <a:cs typeface="Montserrat"/>
                <a:sym typeface="Montserrat"/>
              </a:rPr>
              <a:t>CERTIFICACIÓN</a:t>
            </a:r>
            <a:endParaRPr sz="1600">
              <a:solidFill>
                <a:srgbClr val="EEFF4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2684126" y="1738950"/>
            <a:ext cx="3436200" cy="1470900"/>
          </a:xfrm>
          <a:prstGeom prst="chevron">
            <a:avLst>
              <a:gd name="adj" fmla="val 50000"/>
            </a:avLst>
          </a:prstGeom>
          <a:solidFill>
            <a:srgbClr val="9C6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149500" y="1736932"/>
            <a:ext cx="2977100" cy="1472714"/>
            <a:chOff x="73300" y="2148255"/>
            <a:chExt cx="2256575" cy="969720"/>
          </a:xfrm>
        </p:grpSpPr>
        <p:sp>
          <p:nvSpPr>
            <p:cNvPr id="132" name="Google Shape;132;p18"/>
            <p:cNvSpPr/>
            <p:nvPr/>
          </p:nvSpPr>
          <p:spPr>
            <a:xfrm>
              <a:off x="505875" y="2149575"/>
              <a:ext cx="1824000" cy="968400"/>
            </a:xfrm>
            <a:prstGeom prst="chevron">
              <a:avLst>
                <a:gd name="adj" fmla="val 50000"/>
              </a:avLst>
            </a:prstGeom>
            <a:solidFill>
              <a:srgbClr val="604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/>
                <a:t> </a:t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 rot="-5400000">
              <a:off x="73300" y="2148255"/>
              <a:ext cx="968400" cy="968400"/>
            </a:xfrm>
            <a:prstGeom prst="ellipse">
              <a:avLst/>
            </a:prstGeom>
            <a:solidFill>
              <a:srgbClr val="604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8"/>
          <p:cNvSpPr txBox="1"/>
          <p:nvPr/>
        </p:nvSpPr>
        <p:spPr>
          <a:xfrm>
            <a:off x="318299" y="1866574"/>
            <a:ext cx="24063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 empresas IT  ayudaron a definir el </a:t>
            </a:r>
            <a:r>
              <a:rPr lang="es-AR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PERFIL</a:t>
            </a:r>
            <a:b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 programador para la industria del conocimiento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3344260" y="1956249"/>
            <a:ext cx="2279100" cy="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programa definió las </a:t>
            </a:r>
            <a:r>
              <a:rPr lang="es-AR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COMPETENCIAS</a:t>
            </a:r>
            <a:b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requeridas para desempeñar las tareas ya identificadas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5624113" y="1738950"/>
            <a:ext cx="3436200" cy="1470900"/>
          </a:xfrm>
          <a:prstGeom prst="chevron">
            <a:avLst>
              <a:gd name="adj" fmla="val 50000"/>
            </a:avLst>
          </a:prstGeom>
          <a:solidFill>
            <a:srgbClr val="803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1</a:t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6221739" y="1845738"/>
            <a:ext cx="2406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conjunto con el equipo de formadores se elaboró el </a:t>
            </a:r>
            <a:r>
              <a:rPr lang="es-AR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TRAYECTO EDUCATIVO</a:t>
            </a:r>
            <a:b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A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formar al futuro profesional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8618299" y="1738950"/>
            <a:ext cx="3436200" cy="1470900"/>
          </a:xfrm>
          <a:prstGeom prst="chevron">
            <a:avLst>
              <a:gd name="adj" fmla="val 50000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9226418" y="1886400"/>
            <a:ext cx="2175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Finalmente el Consejo Nacional de Educación, Trabajo y Producción aprobó el </a:t>
            </a:r>
            <a:r>
              <a:rPr lang="es-AR" sz="13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DISEÑO CURRICCULAR</a:t>
            </a:r>
            <a:br>
              <a:rPr lang="es-A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A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 Curso de Formación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8"/>
          <p:cNvSpPr/>
          <p:nvPr/>
        </p:nvSpPr>
        <p:spPr>
          <a:xfrm rot="10800000">
            <a:off x="5611985" y="3515950"/>
            <a:ext cx="2870400" cy="855000"/>
          </a:xfrm>
          <a:prstGeom prst="chevron">
            <a:avLst>
              <a:gd name="adj" fmla="val 50000"/>
            </a:avLst>
          </a:prstGeom>
          <a:solidFill>
            <a:srgbClr val="803589"/>
          </a:solidFill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6296595" y="3634372"/>
            <a:ext cx="15012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>
                <a:solidFill>
                  <a:srgbClr val="EEFF41"/>
                </a:solidFill>
                <a:latin typeface="Montserrat"/>
                <a:ea typeface="Montserrat"/>
                <a:cs typeface="Montserrat"/>
                <a:sym typeface="Montserrat"/>
              </a:rPr>
              <a:t>FORMACIÓN</a:t>
            </a:r>
            <a:endParaRPr sz="1600">
              <a:solidFill>
                <a:srgbClr val="EEFF4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p18"/>
          <p:cNvSpPr/>
          <p:nvPr/>
        </p:nvSpPr>
        <p:spPr>
          <a:xfrm rot="10800000">
            <a:off x="253105" y="3515950"/>
            <a:ext cx="2870400" cy="855000"/>
          </a:xfrm>
          <a:prstGeom prst="chevron">
            <a:avLst>
              <a:gd name="adj" fmla="val 50000"/>
            </a:avLst>
          </a:prstGeom>
          <a:solidFill>
            <a:srgbClr val="604A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 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937714" y="3634372"/>
            <a:ext cx="15012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>
                <a:solidFill>
                  <a:srgbClr val="EEFF41"/>
                </a:solidFill>
                <a:latin typeface="Montserrat"/>
                <a:ea typeface="Montserrat"/>
                <a:cs typeface="Montserrat"/>
                <a:sym typeface="Montserrat"/>
              </a:rPr>
              <a:t>EMPLEO</a:t>
            </a:r>
            <a:endParaRPr sz="1600">
              <a:solidFill>
                <a:srgbClr val="EEFF4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l="237" r="228"/>
          <a:stretch/>
        </p:blipFill>
        <p:spPr>
          <a:xfrm flipH="1">
            <a:off x="0" y="-16200"/>
            <a:ext cx="12192000" cy="68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11296611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333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333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0" y="-16200"/>
            <a:ext cx="12192000" cy="6890400"/>
          </a:xfrm>
          <a:prstGeom prst="rect">
            <a:avLst/>
          </a:prstGeom>
          <a:solidFill>
            <a:srgbClr val="161616">
              <a:alpha val="4039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973467" y="867600"/>
            <a:ext cx="6638000" cy="3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0000" rIns="12190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5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 </a:t>
            </a:r>
            <a:r>
              <a:rPr lang="es-AR" sz="5333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111MIL</a:t>
            </a:r>
            <a:endParaRPr sz="5333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441" y="5746633"/>
            <a:ext cx="3177431" cy="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8131300" y="0"/>
            <a:ext cx="40568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4064167" y="-13933"/>
            <a:ext cx="4056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718367" y="1990217"/>
            <a:ext cx="37956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¿Qué es</a:t>
            </a:r>
            <a:endParaRPr sz="2933">
              <a:solidFill>
                <a:srgbClr val="37475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111mil?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4346767" y="1990233"/>
            <a:ext cx="3399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991D1"/>
                </a:solidFill>
                <a:latin typeface="Open Sans"/>
                <a:ea typeface="Open Sans"/>
                <a:cs typeface="Open Sans"/>
                <a:sym typeface="Open Sans"/>
              </a:rPr>
              <a:t>Plan Nacional que busca formar:</a:t>
            </a:r>
            <a:endParaRPr sz="1600">
              <a:solidFill>
                <a:srgbClr val="0991D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8458400" y="1818200"/>
            <a:ext cx="3399600" cy="3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objetivo es </a:t>
            </a:r>
            <a:r>
              <a:rPr lang="es-AR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cubrir la demanda laboral de las Industrias Basadas en el Conocimiento</a:t>
            </a:r>
            <a:r>
              <a:rPr lang="es-AR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sector que más crece y exporta en Argentina.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2" name="Google Shape;162;p20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20"/>
          <p:cNvSpPr txBox="1"/>
          <p:nvPr/>
        </p:nvSpPr>
        <p:spPr>
          <a:xfrm>
            <a:off x="4683515" y="2510407"/>
            <a:ext cx="3077600" cy="31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b="1">
                <a:solidFill>
                  <a:srgbClr val="0991D1"/>
                </a:solidFill>
                <a:latin typeface="Montserrat"/>
                <a:ea typeface="Montserrat"/>
                <a:cs typeface="Montserrat"/>
                <a:sym typeface="Montserrat"/>
              </a:rPr>
              <a:t>100.000</a:t>
            </a:r>
            <a:br>
              <a:rPr lang="es-AR" sz="3200" b="1">
                <a:solidFill>
                  <a:srgbClr val="0991D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AR" sz="1600">
                <a:solidFill>
                  <a:srgbClr val="0991D1"/>
                </a:solidFill>
                <a:latin typeface="Montserrat"/>
                <a:ea typeface="Montserrat"/>
                <a:cs typeface="Montserrat"/>
                <a:sym typeface="Montserrat"/>
              </a:rPr>
              <a:t>Programadores</a:t>
            </a:r>
            <a:endParaRPr sz="1600">
              <a:solidFill>
                <a:srgbClr val="0991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991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4513961" y="3749385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l="4252" t="19418" r="10021"/>
          <a:stretch/>
        </p:blipFill>
        <p:spPr>
          <a:xfrm>
            <a:off x="4064167" y="0"/>
            <a:ext cx="4096267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8131300" y="0"/>
            <a:ext cx="40568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718367" y="1990233"/>
            <a:ext cx="30084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¿Para qué</a:t>
            </a:r>
            <a:b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sirve?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8458400" y="653600"/>
            <a:ext cx="3399600" cy="5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Capacita a los alumnos para que puedan trabajar en las empresas del sector</a:t>
            </a:r>
            <a:endParaRPr sz="2133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Enseña a programar software para diferentes usos y destinatarios</a:t>
            </a:r>
            <a:endParaRPr sz="2133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 de 45.000 empresas esperando contratar un programador de 111mil</a:t>
            </a:r>
            <a:endParaRPr sz="2133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3" name="Google Shape;173;p21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8131300" y="0"/>
            <a:ext cx="40568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4064167" y="-13933"/>
            <a:ext cx="4056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718367" y="1990233"/>
            <a:ext cx="30084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¿Cómo y dónde se cursa?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8458400" y="2014000"/>
            <a:ext cx="3399600" cy="2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Cualquier centro que tenga un aula con computadoras 1 a 1, conectividad y proyector para dar clase es adecuado para dictar el curso.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22"/>
          <p:cNvSpPr/>
          <p:nvPr/>
        </p:nvSpPr>
        <p:spPr>
          <a:xfrm>
            <a:off x="3992161" y="1327819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3992161" y="3564119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4396200" y="1094600"/>
            <a:ext cx="3493372" cy="4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El curso dura 364 horas cuatrimestre en las instituciones acreditadas.</a:t>
            </a:r>
            <a:endParaRPr sz="2400" b="1" dirty="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 b="1" dirty="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Se dicta en escuelas técnicas, centros de formación profesional y universidades de forma presencial.</a:t>
            </a:r>
            <a:endParaRPr sz="2400" b="1" dirty="0">
              <a:solidFill>
                <a:srgbClr val="0991D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>
            <a:off x="8131300" y="0"/>
            <a:ext cx="4056800" cy="6858000"/>
          </a:xfrm>
          <a:prstGeom prst="rect">
            <a:avLst/>
          </a:prstGeom>
          <a:solidFill>
            <a:srgbClr val="0091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4064167" y="-13933"/>
            <a:ext cx="4056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718367" y="1990233"/>
            <a:ext cx="28768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933">
                <a:solidFill>
                  <a:srgbClr val="0094D4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¿Qué validez tiene la certificación del plan?</a:t>
            </a:r>
            <a:endParaRPr sz="2933">
              <a:solidFill>
                <a:srgbClr val="0094D4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8346333" y="1326000"/>
            <a:ext cx="36236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certificación de competencias configura un aspecto central del Plan 111 Mil. </a:t>
            </a:r>
            <a:endParaRPr sz="2133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trata de un proceso orientado a medir los conocimientos o habilidades relevantes para acceder al mercado laboral de la economía del conocimiento.</a:t>
            </a:r>
            <a:endParaRPr sz="213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4" name="Google Shape;194;p23"/>
          <p:cNvCxnSpPr/>
          <p:nvPr/>
        </p:nvCxnSpPr>
        <p:spPr>
          <a:xfrm rot="10800000">
            <a:off x="873033" y="4353684"/>
            <a:ext cx="2529200" cy="3200"/>
          </a:xfrm>
          <a:prstGeom prst="straightConnector1">
            <a:avLst/>
          </a:prstGeom>
          <a:noFill/>
          <a:ln w="9525" cap="flat" cmpd="sng">
            <a:solidFill>
              <a:srgbClr val="3747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23"/>
          <p:cNvSpPr/>
          <p:nvPr/>
        </p:nvSpPr>
        <p:spPr>
          <a:xfrm>
            <a:off x="3992161" y="2821652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3992161" y="4461619"/>
            <a:ext cx="154800" cy="154800"/>
          </a:xfrm>
          <a:prstGeom prst="ellipse">
            <a:avLst/>
          </a:prstGeom>
          <a:solidFill>
            <a:srgbClr val="0094D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4396200" y="1295400"/>
            <a:ext cx="3399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Validez nacional y avalado por:</a:t>
            </a:r>
            <a:endParaRPr sz="2400" b="1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Ministerio de Educación, Cultura, Ciencia y Tecnología de la Nación</a:t>
            </a:r>
            <a:endParaRPr sz="2400">
              <a:solidFill>
                <a:srgbClr val="0090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1333"/>
              </a:spcBef>
              <a:spcAft>
                <a:spcPts val="1333"/>
              </a:spcAft>
              <a:buNone/>
            </a:pPr>
            <a:r>
              <a:rPr lang="es-AR" sz="2400">
                <a:solidFill>
                  <a:srgbClr val="0090D0"/>
                </a:solidFill>
                <a:latin typeface="Open Sans"/>
                <a:ea typeface="Open Sans"/>
                <a:cs typeface="Open Sans"/>
                <a:sym typeface="Open Sans"/>
              </a:rPr>
              <a:t>Ministerio de Producción y Trabajo de la Nación.</a:t>
            </a:r>
            <a:endParaRPr sz="2400" b="1">
              <a:solidFill>
                <a:srgbClr val="0991D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791</Words>
  <Application>Microsoft Office PowerPoint</Application>
  <PresentationFormat>Panorámica</PresentationFormat>
  <Paragraphs>123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9" baseType="lpstr">
      <vt:lpstr>Open Sans ExtraBold</vt:lpstr>
      <vt:lpstr>Open Sans</vt:lpstr>
      <vt:lpstr>Arial</vt:lpstr>
      <vt:lpstr>Montserrat ExtraBold</vt:lpstr>
      <vt:lpstr>Montserrat Light</vt:lpstr>
      <vt:lpstr>Calibri</vt:lpstr>
      <vt:lpstr>Montserrat</vt:lpstr>
      <vt:lpstr>Noto Sans Symbols</vt:lpstr>
      <vt:lpstr>Montserrat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Judith Meles</cp:lastModifiedBy>
  <cp:revision>2</cp:revision>
  <dcterms:modified xsi:type="dcterms:W3CDTF">2019-03-06T18:21:08Z</dcterms:modified>
</cp:coreProperties>
</file>